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1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604092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ivide and Train :…"/>
          <p:cNvSpPr txBox="1">
            <a:spLocks noGrp="1"/>
          </p:cNvSpPr>
          <p:nvPr>
            <p:ph type="ctrTitle"/>
          </p:nvPr>
        </p:nvSpPr>
        <p:spPr>
          <a:xfrm>
            <a:off x="131663" y="1524000"/>
            <a:ext cx="12741474" cy="3302000"/>
          </a:xfrm>
          <a:prstGeom prst="rect">
            <a:avLst/>
          </a:prstGeom>
        </p:spPr>
        <p:txBody>
          <a:bodyPr/>
          <a:lstStyle/>
          <a:p>
            <a:r>
              <a:t>Divide and Train : </a:t>
            </a:r>
          </a:p>
          <a:p>
            <a:pPr>
              <a:defRPr sz="6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Hoefler Text"/>
                <a:ea typeface="Hoefler Text"/>
                <a:cs typeface="Hoefler Text"/>
                <a:sym typeface="Hoefler Text"/>
              </a:defRPr>
            </a:pPr>
            <a:r>
              <a:t>Scalable Word Embeddings Training for large text corpora</a:t>
            </a:r>
          </a:p>
        </p:txBody>
      </p:sp>
      <p:sp>
        <p:nvSpPr>
          <p:cNvPr id="120" name="Zijian Zhang, Megha Khosla, Avishek Anand"/>
          <p:cNvSpPr txBox="1">
            <a:spLocks noGrp="1"/>
          </p:cNvSpPr>
          <p:nvPr>
            <p:ph type="subTitle" sz="quarter" idx="1"/>
          </p:nvPr>
        </p:nvSpPr>
        <p:spPr>
          <a:xfrm>
            <a:off x="876300" y="6261100"/>
            <a:ext cx="10464800" cy="1130300"/>
          </a:xfrm>
          <a:prstGeom prst="rect">
            <a:avLst/>
          </a:prstGeom>
        </p:spPr>
        <p:txBody>
          <a:bodyPr/>
          <a:lstStyle/>
          <a:p>
            <a:r>
              <a:t>Zijian Zhang, Megha Khosla, Avishek Anand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15747" y="6907708"/>
            <a:ext cx="2997201" cy="2717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Sampling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6931742"/>
            <a:ext cx="11099800" cy="1945558"/>
          </a:xfrm>
        </p:spPr>
        <p:txBody>
          <a:bodyPr/>
          <a:lstStyle/>
          <a:p>
            <a:r>
              <a:rPr lang="en-US" dirty="0" smtClean="0"/>
              <a:t>Random better than Partitioning</a:t>
            </a:r>
          </a:p>
          <a:p>
            <a:r>
              <a:rPr lang="en-US" dirty="0" smtClean="0"/>
              <a:t>Surprising: we sometimes even beat the baseline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54" y="3539611"/>
            <a:ext cx="11367446" cy="266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55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Merging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6931742"/>
            <a:ext cx="11099800" cy="1945558"/>
          </a:xfrm>
        </p:spPr>
        <p:txBody>
          <a:bodyPr/>
          <a:lstStyle/>
          <a:p>
            <a:r>
              <a:rPr lang="en-US" dirty="0" smtClean="0"/>
              <a:t>PCA best overall, LRA slowest, </a:t>
            </a:r>
            <a:r>
              <a:rPr lang="en-US" dirty="0" err="1" smtClean="0"/>
              <a:t>Concat</a:t>
            </a:r>
            <a:r>
              <a:rPr lang="en-US" dirty="0" smtClean="0"/>
              <a:t> surprisingly robust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81" y="3347883"/>
            <a:ext cx="12283396" cy="322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011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Sample count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8347586"/>
            <a:ext cx="11099800" cy="1208139"/>
          </a:xfrm>
        </p:spPr>
        <p:txBody>
          <a:bodyPr>
            <a:normAutofit/>
          </a:bodyPr>
          <a:lstStyle/>
          <a:p>
            <a:r>
              <a:rPr lang="en-US" dirty="0" smtClean="0"/>
              <a:t>Large sample sizes help, large #samples do not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21537"/>
            <a:ext cx="9618256" cy="33587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609" y="5380293"/>
            <a:ext cx="8976848" cy="28493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272437" y="3539625"/>
            <a:ext cx="78707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N/10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19823" y="6742880"/>
            <a:ext cx="95859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N/100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71239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Moment of Truth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 improvement:</a:t>
            </a:r>
          </a:p>
          <a:p>
            <a:pPr lvl="1"/>
            <a:r>
              <a:rPr lang="en-US" dirty="0" smtClean="0"/>
              <a:t>If m samples are used the speedup is m-fold</a:t>
            </a:r>
          </a:p>
          <a:p>
            <a:pPr lvl="1"/>
            <a:r>
              <a:rPr lang="en-US" dirty="0" smtClean="0"/>
              <a:t>For N/10 sample sizes we were able to train in 3.6 hours</a:t>
            </a:r>
          </a:p>
          <a:p>
            <a:pPr lvl="1"/>
            <a:r>
              <a:rPr lang="en-US" dirty="0" smtClean="0"/>
              <a:t>For N/100 &lt; 1 hour</a:t>
            </a:r>
          </a:p>
          <a:p>
            <a:r>
              <a:rPr lang="en-US" dirty="0" smtClean="0"/>
              <a:t>Time for Merging is in minutes ~ 12 minutes for 10 models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962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Simple, asynchronous solution for Training word </a:t>
            </a:r>
            <a:r>
              <a:rPr lang="en-US" dirty="0" err="1" smtClean="0"/>
              <a:t>embeddings</a:t>
            </a:r>
            <a:endParaRPr lang="en-US" dirty="0" smtClean="0"/>
          </a:p>
          <a:p>
            <a:r>
              <a:rPr lang="en-US" dirty="0" smtClean="0"/>
              <a:t>Sentence wise sampling, PCA for merging of models</a:t>
            </a:r>
          </a:p>
          <a:p>
            <a:r>
              <a:rPr lang="en-US" dirty="0" smtClean="0"/>
              <a:t>M-fold speedup and sometimes beat the baseline</a:t>
            </a:r>
          </a:p>
          <a:p>
            <a:r>
              <a:rPr lang="en-US" dirty="0" smtClean="0"/>
              <a:t>Back to our Archive : 270 days </a:t>
            </a:r>
            <a:r>
              <a:rPr lang="en-US" dirty="0" smtClean="0">
                <a:sym typeface="Wingdings"/>
              </a:rPr>
              <a:t> 27 days (</a:t>
            </a:r>
            <a:r>
              <a:rPr lang="en-US" dirty="0">
                <a:sym typeface="Wingdings"/>
              </a:rPr>
              <a:t>N</a:t>
            </a:r>
            <a:r>
              <a:rPr lang="en-US" dirty="0" smtClean="0">
                <a:sym typeface="Wingdings"/>
              </a:rPr>
              <a:t>/10)  3 days (N/100)</a:t>
            </a:r>
          </a:p>
          <a:p>
            <a:pPr lvl="1"/>
            <a:r>
              <a:rPr lang="en-US" dirty="0" err="1" smtClean="0">
                <a:sym typeface="Wingdings"/>
              </a:rPr>
              <a:t>Funfact</a:t>
            </a:r>
            <a:r>
              <a:rPr lang="en-US" dirty="0" smtClean="0">
                <a:sym typeface="Wingdings"/>
              </a:rPr>
              <a:t>: It took 9 months to finish this work 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8728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Question 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Word </a:t>
            </a:r>
            <a:r>
              <a:rPr lang="en-US" dirty="0" err="1" smtClean="0"/>
              <a:t>Embeddings</a:t>
            </a:r>
            <a:r>
              <a:rPr dirty="0" smtClean="0"/>
              <a:t>?</a:t>
            </a: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2895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Dimensionality reduction of high-dim text to dense low-dim representations</a:t>
            </a:r>
          </a:p>
          <a:p>
            <a:r>
              <a:rPr lang="en-US" dirty="0" smtClean="0"/>
              <a:t>Very popular in IR, NLP and text mining</a:t>
            </a:r>
          </a:p>
          <a:p>
            <a:r>
              <a:rPr lang="en-US" dirty="0" smtClean="0"/>
              <a:t>Training : Unsupervised approach, Large volumes of text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25" y="6083128"/>
            <a:ext cx="6637081" cy="21985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602" y="6083128"/>
            <a:ext cx="4346359" cy="1848058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Question 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Question ?</a:t>
            </a:r>
          </a:p>
        </p:txBody>
      </p:sp>
      <p:sp>
        <p:nvSpPr>
          <p:cNvPr id="124" name="We want yearly word embeddings from the text of our Archiv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We want yearly word embeddings from the text of our </a:t>
            </a:r>
            <a:r>
              <a:rPr b="1" dirty="0"/>
              <a:t>Archive</a:t>
            </a:r>
          </a:p>
          <a:p>
            <a:pPr lvl="1"/>
            <a:r>
              <a:rPr dirty="0"/>
              <a:t>Vocabulary evolution</a:t>
            </a:r>
          </a:p>
          <a:p>
            <a:pPr lvl="1"/>
            <a:r>
              <a:rPr dirty="0"/>
              <a:t>Temporal query modelling</a:t>
            </a:r>
          </a:p>
          <a:p>
            <a:pPr lvl="1"/>
            <a:r>
              <a:rPr dirty="0"/>
              <a:t>Temporal retrieval</a:t>
            </a:r>
          </a:p>
          <a:p>
            <a:r>
              <a:rPr dirty="0"/>
              <a:t>How long would it take to train word embeddings on the entire text of our archive ?</a:t>
            </a:r>
          </a:p>
        </p:txBody>
      </p:sp>
    </p:spTree>
    <p:extLst>
      <p:ext uri="{BB962C8B-B14F-4D97-AF65-F5344CB8AC3E}">
        <p14:creationId xmlns:p14="http://schemas.microsoft.com/office/powerpoint/2010/main" val="952571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ack of the envelo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Back of the envelop</a:t>
            </a:r>
          </a:p>
        </p:txBody>
      </p:sp>
      <p:sp>
        <p:nvSpPr>
          <p:cNvPr id="127" name="How much text data do we have 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How much text data do we have ? </a:t>
            </a:r>
          </a:p>
          <a:p>
            <a:pPr lvl="1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18 years</a:t>
            </a:r>
          </a:p>
          <a:p>
            <a:pPr lvl="1"/>
            <a:r>
              <a:rPr dirty="0"/>
              <a:t>Each year ~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5x Wikipedia</a:t>
            </a:r>
            <a:r>
              <a:rPr dirty="0"/>
              <a:t> 2016 (conservative)</a:t>
            </a:r>
          </a:p>
          <a:p>
            <a:pPr lvl="1"/>
            <a:r>
              <a:rPr dirty="0"/>
              <a:t>Time taken for training Wiki ’16 = 36 hours = </a:t>
            </a:r>
            <a:r>
              <a:rPr dirty="0">
                <a:solidFill>
                  <a:schemeClr val="accent1">
                    <a:hueOff val="114395"/>
                    <a:lumOff val="-24975"/>
                  </a:schemeClr>
                </a:solidFill>
              </a:rPr>
              <a:t>3 </a:t>
            </a:r>
            <a:r>
              <a:rPr dirty="0" smtClean="0">
                <a:solidFill>
                  <a:schemeClr val="accent1">
                    <a:hueOff val="114395"/>
                    <a:lumOff val="-24975"/>
                  </a:schemeClr>
                </a:solidFill>
              </a:rPr>
              <a:t>days</a:t>
            </a:r>
            <a:endParaRPr lang="en-US" dirty="0" smtClean="0">
              <a:solidFill>
                <a:schemeClr val="accent1">
                  <a:hueOff val="114395"/>
                  <a:lumOff val="-24975"/>
                </a:schemeClr>
              </a:solidFill>
            </a:endParaRPr>
          </a:p>
          <a:p>
            <a:pPr lvl="2"/>
            <a:r>
              <a:rPr lang="en-US" dirty="0" smtClean="0">
                <a:solidFill>
                  <a:schemeClr val="accent1">
                    <a:hueOff val="114395"/>
                    <a:lumOff val="-24975"/>
                  </a:schemeClr>
                </a:solidFill>
              </a:rPr>
              <a:t>Dim : 500, Vocabulary </a:t>
            </a:r>
            <a:r>
              <a:rPr lang="en-US" dirty="0" smtClean="0">
                <a:solidFill>
                  <a:schemeClr val="accent1">
                    <a:hueOff val="114395"/>
                    <a:lumOff val="-24975"/>
                  </a:schemeClr>
                </a:solidFill>
              </a:rPr>
              <a:t>:300k</a:t>
            </a:r>
            <a:endParaRPr dirty="0">
              <a:solidFill>
                <a:schemeClr val="accent1">
                  <a:hueOff val="114395"/>
                  <a:lumOff val="-24975"/>
                </a:schemeClr>
              </a:solidFill>
            </a:endParaRPr>
          </a:p>
          <a:p>
            <a:r>
              <a:rPr dirty="0"/>
              <a:t>Estimate: 3 days X 18 years X 5 = 270 days or </a:t>
            </a:r>
            <a:r>
              <a:rPr b="1" dirty="0"/>
              <a:t>9 Months</a:t>
            </a:r>
          </a:p>
        </p:txBody>
      </p:sp>
      <p:pic>
        <p:nvPicPr>
          <p:cNvPr id="1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03035" y="1989137"/>
            <a:ext cx="3441701" cy="2362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590800"/>
            <a:ext cx="11990439" cy="628650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i="1" dirty="0" smtClean="0"/>
              <a:t>Can we train models asynchronously and merge them later ?</a:t>
            </a:r>
          </a:p>
          <a:p>
            <a:pPr lvl="1"/>
            <a:r>
              <a:rPr lang="en-US" dirty="0" smtClean="0"/>
              <a:t>leverage </a:t>
            </a:r>
            <a:r>
              <a:rPr lang="en-US" dirty="0" err="1" smtClean="0"/>
              <a:t>MapReduce</a:t>
            </a:r>
            <a:r>
              <a:rPr lang="en-US" dirty="0" smtClean="0"/>
              <a:t> for </a:t>
            </a:r>
          </a:p>
          <a:p>
            <a:pPr lvl="2"/>
            <a:r>
              <a:rPr lang="en-US" dirty="0" smtClean="0"/>
              <a:t>bulk loading </a:t>
            </a:r>
          </a:p>
          <a:p>
            <a:pPr lvl="2"/>
            <a:r>
              <a:rPr lang="en-US" dirty="0" smtClean="0"/>
              <a:t>parallel training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How do we sample sub-collections from the input collection ?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How do we merge these partial models ?</a:t>
            </a:r>
          </a:p>
          <a:p>
            <a:pPr lvl="1"/>
            <a:r>
              <a:rPr lang="en-US" dirty="0" smtClean="0"/>
              <a:t>without a (drastic)-drop in effectiveness of these models..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557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sub-corpora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15264"/>
            <a:ext cx="11495139" cy="62865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Input: corpus of documents</a:t>
            </a:r>
          </a:p>
          <a:p>
            <a:pPr lvl="1"/>
            <a:r>
              <a:rPr lang="en-US" dirty="0" err="1" smtClean="0"/>
              <a:t>W.l.o.g</a:t>
            </a:r>
            <a:r>
              <a:rPr lang="en-US" dirty="0" smtClean="0"/>
              <a:t> Assume that it</a:t>
            </a:r>
            <a:r>
              <a:rPr lang="mr-IN" dirty="0" smtClean="0"/>
              <a:t>’</a:t>
            </a:r>
            <a:r>
              <a:rPr lang="en-US" dirty="0" smtClean="0"/>
              <a:t>s a sequence of sentences </a:t>
            </a:r>
          </a:p>
          <a:p>
            <a:r>
              <a:rPr lang="en-US" dirty="0" smtClean="0"/>
              <a:t>Random Sampling of Sentences</a:t>
            </a:r>
          </a:p>
          <a:p>
            <a:pPr lvl="1"/>
            <a:r>
              <a:rPr lang="en-US" dirty="0" smtClean="0"/>
              <a:t>Reservoir sampling</a:t>
            </a:r>
          </a:p>
          <a:p>
            <a:pPr lvl="1"/>
            <a:r>
              <a:rPr lang="en-US" dirty="0" smtClean="0"/>
              <a:t>Sentences might be shared b/w samples</a:t>
            </a:r>
            <a:endParaRPr lang="en-US" dirty="0"/>
          </a:p>
          <a:p>
            <a:r>
              <a:rPr lang="en-US" dirty="0" smtClean="0"/>
              <a:t>Partitioning </a:t>
            </a:r>
          </a:p>
          <a:p>
            <a:pPr lvl="1"/>
            <a:r>
              <a:rPr lang="en-US" dirty="0" smtClean="0"/>
              <a:t>Continuous blocks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3627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Distribution </a:t>
            </a:r>
            <a:r>
              <a:rPr lang="en-US" dirty="0"/>
              <a:t>P</a:t>
            </a:r>
            <a:r>
              <a:rPr lang="en-US" dirty="0" smtClean="0"/>
              <a:t>reservation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30" y="2699302"/>
            <a:ext cx="11154770" cy="44568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41106" y="7568616"/>
            <a:ext cx="992258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KL divergence between distribution of </a:t>
            </a: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samples</a:t>
            </a: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 and original </a:t>
            </a: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corpus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83975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we learned vectors for each sample. How do we combine/merge them ?</a:t>
            </a:r>
            <a:endParaRPr lang="en-US" dirty="0"/>
          </a:p>
          <a:p>
            <a:r>
              <a:rPr lang="en-US" dirty="0" smtClean="0"/>
              <a:t>Concatenation of vectors</a:t>
            </a:r>
          </a:p>
          <a:p>
            <a:r>
              <a:rPr lang="en-US" dirty="0" smtClean="0"/>
              <a:t>Principle component analysis </a:t>
            </a:r>
          </a:p>
          <a:p>
            <a:r>
              <a:rPr lang="en-US" dirty="0"/>
              <a:t>Low rank alignment</a:t>
            </a:r>
          </a:p>
          <a:p>
            <a:r>
              <a:rPr lang="en-US" dirty="0" smtClean="0"/>
              <a:t>We tried a bunch of others</a:t>
            </a:r>
            <a:r>
              <a:rPr lang="mr-IN" dirty="0" smtClean="0"/>
              <a:t>…</a:t>
            </a:r>
            <a:r>
              <a:rPr lang="en-US" dirty="0" smtClean="0"/>
              <a:t>.and combinations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251" t="-2951" r="678" b="42053"/>
          <a:stretch/>
        </p:blipFill>
        <p:spPr>
          <a:xfrm>
            <a:off x="8495071" y="4416561"/>
            <a:ext cx="3436677" cy="12173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251" t="-2951" r="678" b="42053"/>
          <a:stretch/>
        </p:blipFill>
        <p:spPr>
          <a:xfrm>
            <a:off x="8523758" y="5633885"/>
            <a:ext cx="3436677" cy="12173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067453" y="4486326"/>
            <a:ext cx="5530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m1</a:t>
            </a:r>
            <a:endParaRPr kumimoji="0" lang="en-US" sz="2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067453" y="5053899"/>
            <a:ext cx="5530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m2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82202" y="5726379"/>
            <a:ext cx="5530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m3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67453" y="6338196"/>
            <a:ext cx="5530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m4</a:t>
            </a: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432968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-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3357716"/>
            <a:ext cx="11099800" cy="6286500"/>
          </a:xfrm>
        </p:spPr>
        <p:txBody>
          <a:bodyPr/>
          <a:lstStyle/>
          <a:p>
            <a:r>
              <a:rPr lang="en-US" b="1" dirty="0" smtClean="0"/>
              <a:t>Dataset : </a:t>
            </a:r>
            <a:r>
              <a:rPr lang="en-US" dirty="0" smtClean="0"/>
              <a:t>Wikipedia Dump 2016</a:t>
            </a:r>
          </a:p>
          <a:p>
            <a:pPr lvl="1"/>
            <a:r>
              <a:rPr lang="en-US" dirty="0" smtClean="0"/>
              <a:t>Sample Sizes : 1/100, 1/10</a:t>
            </a:r>
          </a:p>
          <a:p>
            <a:r>
              <a:rPr lang="en-US" b="1" dirty="0" smtClean="0"/>
              <a:t>Baseline model</a:t>
            </a:r>
          </a:p>
          <a:p>
            <a:pPr lvl="1"/>
            <a:r>
              <a:rPr lang="en-US" dirty="0" smtClean="0"/>
              <a:t>Vocabulary: 300k words, Dimensions : 500, Training Time = 36 hours</a:t>
            </a:r>
          </a:p>
          <a:p>
            <a:r>
              <a:rPr lang="en-US" b="1" dirty="0" smtClean="0"/>
              <a:t>Benchmarks:</a:t>
            </a:r>
          </a:p>
          <a:p>
            <a:pPr lvl="1"/>
            <a:r>
              <a:rPr lang="en-US" dirty="0" smtClean="0"/>
              <a:t>Word Similarity, Categorization, Analogy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2502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456</Words>
  <Application>Microsoft Macintosh PowerPoint</Application>
  <PresentationFormat>Custom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Helvetica Light</vt:lpstr>
      <vt:lpstr>Helvetica Neue</vt:lpstr>
      <vt:lpstr>Helvetica Neue Light</vt:lpstr>
      <vt:lpstr>Helvetica Neue Medium</vt:lpstr>
      <vt:lpstr>Helvetica Neue Thin</vt:lpstr>
      <vt:lpstr>Hoefler Text</vt:lpstr>
      <vt:lpstr>Wingdings</vt:lpstr>
      <vt:lpstr>White</vt:lpstr>
      <vt:lpstr>Divide and Train :  Scalable Word Embeddings Training for large text corpora</vt:lpstr>
      <vt:lpstr>Word Embeddings?</vt:lpstr>
      <vt:lpstr>Question ?</vt:lpstr>
      <vt:lpstr>Back of the envelop</vt:lpstr>
      <vt:lpstr>Research Questions</vt:lpstr>
      <vt:lpstr>Sampling sub-corpora</vt:lpstr>
      <vt:lpstr>Distribution Preservation</vt:lpstr>
      <vt:lpstr>Combining Models</vt:lpstr>
      <vt:lpstr>Experiments - Setup</vt:lpstr>
      <vt:lpstr>Effect of Sampling</vt:lpstr>
      <vt:lpstr>Effect of Merging</vt:lpstr>
      <vt:lpstr>Effect of Sample count</vt:lpstr>
      <vt:lpstr>Moment of Truth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Divide and Train :  Scalable Word Embeddings Training for large text corpora</dc:title>
  <cp:lastModifiedBy>Microsoft Office User</cp:lastModifiedBy>
  <cp:revision>37</cp:revision>
  <dcterms:modified xsi:type="dcterms:W3CDTF">2018-01-25T20:23:49Z</dcterms:modified>
</cp:coreProperties>
</file>